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6" r:id="rId4"/>
    <p:sldId id="258" r:id="rId5"/>
    <p:sldId id="259" r:id="rId6"/>
    <p:sldId id="264" r:id="rId7"/>
    <p:sldId id="260" r:id="rId8"/>
    <p:sldId id="261" r:id="rId9"/>
    <p:sldId id="262" r:id="rId10"/>
    <p:sldId id="263"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8" d="100"/>
          <a:sy n="118" d="100"/>
        </p:scale>
        <p:origin x="216" y="72"/>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5/22/2018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7944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49068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393816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CC8E781-0692-43B3-90AF-9897F7291413}"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709075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317199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ED75D98-5D64-40D9-B34E-01D14750D8B3}" type="datetimeFigureOut">
              <a:rPr lang="en-US" smtClean="0"/>
              <a:t>5/22/2018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800550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ED75D98-5D64-40D9-B34E-01D14750D8B3}" type="datetimeFigureOut">
              <a:rPr lang="en-US" smtClean="0"/>
              <a:t>5/22/2018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865346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5/22/2018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867780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EED75D98-5D64-40D9-B34E-01D14750D8B3}" type="datetimeFigureOut">
              <a:rPr lang="en-US" smtClean="0"/>
              <a:t>5/22/2018</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5CC8E781-0692-43B3-90AF-9897F7291413}" type="slidenum">
              <a:rPr lang="en-US" smtClean="0"/>
              <a:t>‹#›</a:t>
            </a:fld>
            <a:endParaRPr lang="en-US"/>
          </a:p>
        </p:txBody>
      </p:sp>
    </p:spTree>
    <p:extLst>
      <p:ext uri="{BB962C8B-B14F-4D97-AF65-F5344CB8AC3E}">
        <p14:creationId xmlns:p14="http://schemas.microsoft.com/office/powerpoint/2010/main" val="48282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5/22/2018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1567411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D75D98-5D64-40D9-B34E-01D14750D8B3}" type="datetimeFigureOut">
              <a:rPr lang="en-US" smtClean="0"/>
              <a:t>5/22/2018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310123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3690547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D75D98-5D64-40D9-B34E-01D14750D8B3}" type="datetimeFigureOut">
              <a:rPr lang="en-US" smtClean="0"/>
              <a:t>5/22/2018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162159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ED75D98-5D64-40D9-B34E-01D14750D8B3}" type="datetimeFigureOut">
              <a:rPr lang="en-US" smtClean="0"/>
              <a:t>5/22/2018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43038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EED75D98-5D64-40D9-B34E-01D14750D8B3}" type="datetimeFigureOut">
              <a:rPr lang="en-US" smtClean="0"/>
              <a:t>5/22/2018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4203318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1127679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124555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ED75D98-5D64-40D9-B34E-01D14750D8B3}" type="datetimeFigureOut">
              <a:rPr lang="en-US" smtClean="0"/>
              <a:t>5/22/2018</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CC8E781-0692-43B3-90AF-9897F7291413}" type="slidenum">
              <a:rPr lang="en-US" smtClean="0"/>
              <a:t>‹#›</a:t>
            </a:fld>
            <a:endParaRPr lang="en-US"/>
          </a:p>
        </p:txBody>
      </p:sp>
    </p:spTree>
    <p:extLst>
      <p:ext uri="{BB962C8B-B14F-4D97-AF65-F5344CB8AC3E}">
        <p14:creationId xmlns:p14="http://schemas.microsoft.com/office/powerpoint/2010/main" val="3894240049"/>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Into Grad School</a:t>
            </a:r>
            <a:endParaRPr lang="en-US" dirty="0"/>
          </a:p>
        </p:txBody>
      </p:sp>
      <p:sp>
        <p:nvSpPr>
          <p:cNvPr id="3" name="Subtitle 2"/>
          <p:cNvSpPr>
            <a:spLocks noGrp="1"/>
          </p:cNvSpPr>
          <p:nvPr>
            <p:ph type="subTitle" idx="1"/>
          </p:nvPr>
        </p:nvSpPr>
        <p:spPr>
          <a:xfrm>
            <a:off x="680322" y="4394039"/>
            <a:ext cx="8144134" cy="1378111"/>
          </a:xfrm>
        </p:spPr>
        <p:txBody>
          <a:bodyPr>
            <a:normAutofit fontScale="62500" lnSpcReduction="20000"/>
          </a:bodyPr>
          <a:lstStyle/>
          <a:p>
            <a:r>
              <a:rPr lang="en-US" sz="2900" dirty="0" smtClean="0"/>
              <a:t>Dr. Sam Hardy</a:t>
            </a:r>
          </a:p>
          <a:p>
            <a:r>
              <a:rPr lang="en-US" i="1" dirty="0" smtClean="0"/>
              <a:t>Associate Professor</a:t>
            </a:r>
          </a:p>
          <a:p>
            <a:r>
              <a:rPr lang="en-US" i="1" dirty="0" smtClean="0"/>
              <a:t>Chair of Graduate Admissions (non-Clinical Programs)</a:t>
            </a:r>
          </a:p>
          <a:p>
            <a:r>
              <a:rPr lang="en-US" i="1" dirty="0" smtClean="0"/>
              <a:t>Department of Psychology</a:t>
            </a:r>
          </a:p>
          <a:p>
            <a:r>
              <a:rPr lang="en-US" i="1" dirty="0" smtClean="0"/>
              <a:t>Brigham Young University</a:t>
            </a:r>
            <a:endParaRPr lang="en-US" i="1" dirty="0"/>
          </a:p>
        </p:txBody>
      </p:sp>
    </p:spTree>
    <p:extLst>
      <p:ext uri="{BB962C8B-B14F-4D97-AF65-F5344CB8AC3E}">
        <p14:creationId xmlns:p14="http://schemas.microsoft.com/office/powerpoint/2010/main" val="259949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Personal Statement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Why does it matter?</a:t>
            </a:r>
          </a:p>
          <a:p>
            <a:pPr lvl="1"/>
            <a:r>
              <a:rPr lang="en-US" dirty="0" smtClean="0"/>
              <a:t>Writing sample</a:t>
            </a:r>
          </a:p>
          <a:p>
            <a:pPr lvl="1"/>
            <a:r>
              <a:rPr lang="en-US" dirty="0" smtClean="0"/>
              <a:t>Narrative of your experience/training</a:t>
            </a:r>
          </a:p>
          <a:p>
            <a:pPr lvl="1"/>
            <a:r>
              <a:rPr lang="en-US" dirty="0" smtClean="0"/>
              <a:t>Shows you have done your research on them</a:t>
            </a:r>
          </a:p>
          <a:p>
            <a:pPr lvl="1"/>
            <a:r>
              <a:rPr lang="en-US" dirty="0" smtClean="0"/>
              <a:t>Fit (your interests/goals)</a:t>
            </a:r>
          </a:p>
          <a:p>
            <a:r>
              <a:rPr lang="en-US" dirty="0" smtClean="0"/>
              <a:t>How do you write them?</a:t>
            </a:r>
          </a:p>
          <a:p>
            <a:pPr marL="914400" lvl="1" indent="-457200">
              <a:buFont typeface="+mj-lt"/>
              <a:buAutoNum type="arabicPeriod"/>
            </a:pPr>
            <a:r>
              <a:rPr lang="en-US" dirty="0" smtClean="0"/>
              <a:t>Why you are interested in that field (don’t over do it here)</a:t>
            </a:r>
          </a:p>
          <a:p>
            <a:pPr marL="914400" lvl="1" indent="-457200">
              <a:buFont typeface="+mj-lt"/>
              <a:buAutoNum type="arabicPeriod"/>
            </a:pPr>
            <a:r>
              <a:rPr lang="en-US" dirty="0" smtClean="0"/>
              <a:t>Your experience/training that prepared you</a:t>
            </a:r>
          </a:p>
          <a:p>
            <a:pPr marL="914400" lvl="1" indent="-457200">
              <a:buFont typeface="+mj-lt"/>
              <a:buAutoNum type="arabicPeriod"/>
            </a:pPr>
            <a:r>
              <a:rPr lang="en-US" dirty="0" smtClean="0"/>
              <a:t>Your specific interests/goals (this is usually tailored a bit to each app)</a:t>
            </a:r>
          </a:p>
          <a:p>
            <a:pPr marL="914400" lvl="1" indent="-457200">
              <a:buFont typeface="+mj-lt"/>
              <a:buAutoNum type="arabicPeriod"/>
            </a:pPr>
            <a:r>
              <a:rPr lang="en-US" dirty="0" smtClean="0"/>
              <a:t>Why their program (and who you want to work with)</a:t>
            </a:r>
          </a:p>
          <a:p>
            <a:pPr marL="914400" lvl="1" indent="-457200">
              <a:buFont typeface="+mj-lt"/>
              <a:buAutoNum type="arabicPeriod"/>
            </a:pPr>
            <a:r>
              <a:rPr lang="en-US" dirty="0" smtClean="0"/>
              <a:t>Follow their guidelines perfectly, but, in most cases you want this to be no more than two pages, single-spaced</a:t>
            </a:r>
            <a:endParaRPr lang="en-US" dirty="0"/>
          </a:p>
        </p:txBody>
      </p:sp>
    </p:spTree>
    <p:extLst>
      <p:ext uri="{BB962C8B-B14F-4D97-AF65-F5344CB8AC3E}">
        <p14:creationId xmlns:p14="http://schemas.microsoft.com/office/powerpoint/2010/main" val="997845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1500" dirty="0" err="1" smtClean="0"/>
              <a:t>Git</a:t>
            </a:r>
            <a:r>
              <a:rPr lang="en-US" sz="11500" dirty="0" smtClean="0"/>
              <a:t>-R-Done!</a:t>
            </a:r>
            <a:endParaRPr lang="en-US" sz="11500" dirty="0"/>
          </a:p>
        </p:txBody>
      </p:sp>
    </p:spTree>
    <p:extLst>
      <p:ext uri="{BB962C8B-B14F-4D97-AF65-F5344CB8AC3E}">
        <p14:creationId xmlns:p14="http://schemas.microsoft.com/office/powerpoint/2010/main" val="242100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want to do with your life?</a:t>
            </a:r>
            <a:endParaRPr lang="en-US" dirty="0"/>
          </a:p>
        </p:txBody>
      </p:sp>
      <p:sp>
        <p:nvSpPr>
          <p:cNvPr id="3" name="Content Placeholder 2"/>
          <p:cNvSpPr>
            <a:spLocks noGrp="1"/>
          </p:cNvSpPr>
          <p:nvPr>
            <p:ph idx="1"/>
          </p:nvPr>
        </p:nvSpPr>
        <p:spPr/>
        <p:txBody>
          <a:bodyPr/>
          <a:lstStyle/>
          <a:p>
            <a:r>
              <a:rPr lang="en-US" dirty="0" smtClean="0"/>
              <a:t>What if you don’t know what you want to do?</a:t>
            </a:r>
            <a:endParaRPr lang="en-US" dirty="0" smtClean="0"/>
          </a:p>
          <a:p>
            <a:pPr lvl="1"/>
            <a:r>
              <a:rPr lang="en-US" dirty="0" smtClean="0"/>
              <a:t>Read this book: The Zookeeper’s Secret</a:t>
            </a:r>
          </a:p>
          <a:p>
            <a:pPr lvl="1"/>
            <a:r>
              <a:rPr lang="en-US" dirty="0" smtClean="0"/>
              <a:t>Talk to people</a:t>
            </a:r>
          </a:p>
          <a:p>
            <a:pPr lvl="1"/>
            <a:r>
              <a:rPr lang="en-US" dirty="0" smtClean="0"/>
              <a:t>Get experience</a:t>
            </a:r>
          </a:p>
          <a:p>
            <a:pPr lvl="1"/>
            <a:r>
              <a:rPr lang="en-US" dirty="0" smtClean="0"/>
              <a:t>Read books, take classes (what intrigues you the most)</a:t>
            </a:r>
          </a:p>
          <a:p>
            <a:pPr lvl="1"/>
            <a:r>
              <a:rPr lang="en-US" dirty="0" smtClean="0"/>
              <a:t>Search, ponder, and pray (including your patriarchal blessing)</a:t>
            </a:r>
          </a:p>
          <a:p>
            <a:r>
              <a:rPr lang="en-US" dirty="0"/>
              <a:t>You can do any combo of the following with a psych grad degree:</a:t>
            </a:r>
          </a:p>
          <a:p>
            <a:pPr lvl="1"/>
            <a:r>
              <a:rPr lang="en-US" dirty="0"/>
              <a:t>Teaching</a:t>
            </a:r>
          </a:p>
          <a:p>
            <a:pPr lvl="1"/>
            <a:r>
              <a:rPr lang="en-US" dirty="0"/>
              <a:t>Research</a:t>
            </a:r>
          </a:p>
          <a:p>
            <a:pPr lvl="1"/>
            <a:r>
              <a:rPr lang="en-US" dirty="0"/>
              <a:t>Application (therapy, consulting, program development, book writing, etc.)</a:t>
            </a:r>
          </a:p>
          <a:p>
            <a:endParaRPr lang="en-US" dirty="0" smtClean="0"/>
          </a:p>
        </p:txBody>
      </p:sp>
      <p:pic>
        <p:nvPicPr>
          <p:cNvPr id="7" name="Picture 6"/>
          <p:cNvPicPr>
            <a:picLocks noChangeAspect="1"/>
          </p:cNvPicPr>
          <p:nvPr/>
        </p:nvPicPr>
        <p:blipFill>
          <a:blip r:embed="rId2"/>
          <a:stretch>
            <a:fillRect/>
          </a:stretch>
        </p:blipFill>
        <p:spPr>
          <a:xfrm>
            <a:off x="8922951" y="2168854"/>
            <a:ext cx="1564134" cy="2338220"/>
          </a:xfrm>
          <a:prstGeom prst="rect">
            <a:avLst/>
          </a:prstGeom>
        </p:spPr>
      </p:pic>
    </p:spTree>
    <p:extLst>
      <p:ext uri="{BB962C8B-B14F-4D97-AF65-F5344CB8AC3E}">
        <p14:creationId xmlns:p14="http://schemas.microsoft.com/office/powerpoint/2010/main" val="2182592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 with a psychology degree?</a:t>
            </a:r>
            <a:endParaRPr lang="en-US" dirty="0"/>
          </a:p>
        </p:txBody>
      </p:sp>
      <p:sp>
        <p:nvSpPr>
          <p:cNvPr id="3" name="Content Placeholder 2"/>
          <p:cNvSpPr>
            <a:spLocks noGrp="1"/>
          </p:cNvSpPr>
          <p:nvPr>
            <p:ph idx="1"/>
          </p:nvPr>
        </p:nvSpPr>
        <p:spPr>
          <a:xfrm>
            <a:off x="680320" y="1996529"/>
            <a:ext cx="9613861" cy="4926397"/>
          </a:xfrm>
        </p:spPr>
        <p:txBody>
          <a:bodyPr>
            <a:normAutofit fontScale="55000" lnSpcReduction="20000"/>
          </a:bodyPr>
          <a:lstStyle/>
          <a:p>
            <a:pPr lvl="0"/>
            <a:r>
              <a:rPr lang="en-US" dirty="0"/>
              <a:t>Teaching</a:t>
            </a:r>
          </a:p>
          <a:p>
            <a:pPr lvl="1"/>
            <a:r>
              <a:rPr lang="en-US" dirty="0"/>
              <a:t>Work at a teaching-oriented school like a community college, liberal arts college, undergraduate state university</a:t>
            </a:r>
          </a:p>
          <a:p>
            <a:pPr lvl="0"/>
            <a:r>
              <a:rPr lang="en-US" dirty="0"/>
              <a:t>Research</a:t>
            </a:r>
          </a:p>
          <a:p>
            <a:pPr lvl="1"/>
            <a:r>
              <a:rPr lang="en-US" dirty="0"/>
              <a:t>Work at a government agency (NIH, CDC)</a:t>
            </a:r>
          </a:p>
          <a:p>
            <a:pPr lvl="1"/>
            <a:r>
              <a:rPr lang="en-US" dirty="0"/>
              <a:t>Work at a non-profit organization (Child Trends, Kaiser Family Foundation, Urban Institute)</a:t>
            </a:r>
          </a:p>
          <a:p>
            <a:pPr lvl="1"/>
            <a:r>
              <a:rPr lang="en-US" dirty="0"/>
              <a:t>Work at a company (Google, Facebook); yes, these places do social sciences research, for their own purposes</a:t>
            </a:r>
          </a:p>
          <a:p>
            <a:pPr lvl="0"/>
            <a:r>
              <a:rPr lang="en-US" dirty="0"/>
              <a:t>Application</a:t>
            </a:r>
          </a:p>
          <a:p>
            <a:pPr lvl="1"/>
            <a:r>
              <a:rPr lang="en-US" dirty="0"/>
              <a:t>Therapy – if you get a clinical degree.</a:t>
            </a:r>
          </a:p>
          <a:p>
            <a:pPr lvl="1"/>
            <a:r>
              <a:rPr lang="en-US" dirty="0"/>
              <a:t>Program development (prevention programs, interventions, youth development programs).</a:t>
            </a:r>
          </a:p>
          <a:p>
            <a:pPr lvl="1"/>
            <a:r>
              <a:rPr lang="en-US" dirty="0"/>
              <a:t>Consulting – this can vary greatly, anything from program development consulting, statistical/methodological consulting, legal consulting, business consulting, etc.</a:t>
            </a:r>
          </a:p>
          <a:p>
            <a:pPr lvl="0"/>
            <a:r>
              <a:rPr lang="en-US" dirty="0"/>
              <a:t>Teach/Research</a:t>
            </a:r>
          </a:p>
          <a:p>
            <a:pPr lvl="1"/>
            <a:r>
              <a:rPr lang="en-US" dirty="0"/>
              <a:t>Work at a university that requires/emphasizes/supports research.  Typically this will be a larger university with a graduate program, but, some liberal arts undergrad institutions also do research (Claremont, Smith College, Wellesley, Hope College).  </a:t>
            </a:r>
          </a:p>
          <a:p>
            <a:pPr lvl="0"/>
            <a:r>
              <a:rPr lang="en-US" dirty="0"/>
              <a:t>Teach/Application</a:t>
            </a:r>
          </a:p>
          <a:p>
            <a:pPr lvl="1"/>
            <a:r>
              <a:rPr lang="en-US" dirty="0"/>
              <a:t>Work full-time or part-time at teaching-oriented school, and do application on the side.</a:t>
            </a:r>
          </a:p>
          <a:p>
            <a:pPr lvl="1"/>
            <a:r>
              <a:rPr lang="en-US" dirty="0"/>
              <a:t>Do application as full-time or part-time, and teach on the side as an adjunct instructor.</a:t>
            </a:r>
          </a:p>
          <a:p>
            <a:pPr lvl="0"/>
            <a:r>
              <a:rPr lang="en-US" dirty="0"/>
              <a:t>Research/Application</a:t>
            </a:r>
          </a:p>
          <a:p>
            <a:pPr lvl="1"/>
            <a:r>
              <a:rPr lang="en-US" dirty="0"/>
              <a:t>Work at a place that does applied work, so you are doing research and also application at the same time. </a:t>
            </a:r>
          </a:p>
          <a:p>
            <a:pPr lvl="1"/>
            <a:r>
              <a:rPr lang="en-US" dirty="0"/>
              <a:t>Do one or the other as you major job, and the other on the side.  </a:t>
            </a:r>
          </a:p>
          <a:p>
            <a:pPr lvl="0"/>
            <a:r>
              <a:rPr lang="en-US" dirty="0"/>
              <a:t>Teach/Research/Application</a:t>
            </a:r>
          </a:p>
          <a:p>
            <a:pPr lvl="1"/>
            <a:r>
              <a:rPr lang="en-US" dirty="0"/>
              <a:t>Work at a research university where you are expected to teach and do research, but emphasis an applied area (e.g., be a clinical psych professor, be a </a:t>
            </a:r>
            <a:r>
              <a:rPr lang="en-US" dirty="0" err="1"/>
              <a:t>developmentalist</a:t>
            </a:r>
            <a:r>
              <a:rPr lang="en-US" dirty="0"/>
              <a:t> who studies sex education, be a social psychologist who studies jury selection). </a:t>
            </a:r>
          </a:p>
          <a:p>
            <a:pPr lvl="1"/>
            <a:r>
              <a:rPr lang="en-US" dirty="0"/>
              <a:t>Work at a research university and do applied work on the side.  If you are clinical faculty, you can practice on the side.  But, if you are in other areas you can also take some time each week to do applied work such as consulting, program development, etc.  </a:t>
            </a:r>
          </a:p>
          <a:p>
            <a:endParaRPr lang="en-US" dirty="0"/>
          </a:p>
        </p:txBody>
      </p:sp>
    </p:spTree>
    <p:extLst>
      <p:ext uri="{BB962C8B-B14F-4D97-AF65-F5344CB8AC3E}">
        <p14:creationId xmlns:p14="http://schemas.microsoft.com/office/powerpoint/2010/main" val="236159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degree/program will get you there?</a:t>
            </a:r>
            <a:endParaRPr lang="en-US" dirty="0"/>
          </a:p>
        </p:txBody>
      </p:sp>
      <p:sp>
        <p:nvSpPr>
          <p:cNvPr id="3" name="Content Placeholder 2"/>
          <p:cNvSpPr>
            <a:spLocks noGrp="1"/>
          </p:cNvSpPr>
          <p:nvPr>
            <p:ph idx="1"/>
          </p:nvPr>
        </p:nvSpPr>
        <p:spPr>
          <a:xfrm>
            <a:off x="435393" y="2320545"/>
            <a:ext cx="5116322" cy="3599316"/>
          </a:xfrm>
        </p:spPr>
        <p:txBody>
          <a:bodyPr>
            <a:normAutofit fontScale="92500"/>
          </a:bodyPr>
          <a:lstStyle/>
          <a:p>
            <a:r>
              <a:rPr lang="en-US" sz="2600" dirty="0" smtClean="0"/>
              <a:t>Masters degree</a:t>
            </a:r>
          </a:p>
          <a:p>
            <a:pPr lvl="1"/>
            <a:r>
              <a:rPr lang="en-US" sz="2200" dirty="0" smtClean="0"/>
              <a:t>Clinical</a:t>
            </a:r>
          </a:p>
          <a:p>
            <a:pPr lvl="2"/>
            <a:r>
              <a:rPr lang="en-US" sz="1900" dirty="0" smtClean="0"/>
              <a:t>Social Work (MSW)</a:t>
            </a:r>
          </a:p>
          <a:p>
            <a:pPr lvl="2"/>
            <a:r>
              <a:rPr lang="en-US" sz="1900" dirty="0" smtClean="0"/>
              <a:t>Marriage &amp; Family Therapy (MFT)</a:t>
            </a:r>
          </a:p>
          <a:p>
            <a:pPr lvl="2"/>
            <a:r>
              <a:rPr lang="en-US" sz="1900" dirty="0" smtClean="0"/>
              <a:t>School Psychology  </a:t>
            </a:r>
          </a:p>
          <a:p>
            <a:pPr lvl="2"/>
            <a:r>
              <a:rPr lang="en-US" sz="1900" dirty="0" smtClean="0"/>
              <a:t>Counseling</a:t>
            </a:r>
          </a:p>
          <a:p>
            <a:pPr lvl="1"/>
            <a:r>
              <a:rPr lang="en-US" sz="2200" dirty="0" smtClean="0"/>
              <a:t>Non-clinical </a:t>
            </a:r>
          </a:p>
          <a:p>
            <a:pPr lvl="2"/>
            <a:r>
              <a:rPr lang="en-US" sz="1900" dirty="0" smtClean="0"/>
              <a:t>MS/MA in any </a:t>
            </a:r>
            <a:r>
              <a:rPr lang="en-US" sz="1900" dirty="0" err="1" smtClean="0"/>
              <a:t>subdiscipline</a:t>
            </a:r>
            <a:r>
              <a:rPr lang="en-US" sz="1900" dirty="0" smtClean="0"/>
              <a:t> in psychology</a:t>
            </a:r>
          </a:p>
          <a:p>
            <a:pPr lvl="2"/>
            <a:r>
              <a:rPr lang="en-US" sz="1900" dirty="0" smtClean="0"/>
              <a:t>MS/MA in related fields (HDFS, etc.)</a:t>
            </a:r>
          </a:p>
          <a:p>
            <a:pPr lvl="2"/>
            <a:r>
              <a:rPr lang="en-US" sz="1900" dirty="0" smtClean="0"/>
              <a:t>Organizational Behavior (MOB)</a:t>
            </a:r>
            <a:endParaRPr lang="en-US" sz="1900" dirty="0"/>
          </a:p>
          <a:p>
            <a:pPr lvl="2"/>
            <a:endParaRPr lang="en-US" dirty="0" smtClean="0"/>
          </a:p>
        </p:txBody>
      </p:sp>
      <p:sp>
        <p:nvSpPr>
          <p:cNvPr id="4" name="Content Placeholder 2"/>
          <p:cNvSpPr txBox="1">
            <a:spLocks/>
          </p:cNvSpPr>
          <p:nvPr/>
        </p:nvSpPr>
        <p:spPr>
          <a:xfrm>
            <a:off x="6139507" y="2320545"/>
            <a:ext cx="5429286"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en-US" dirty="0" smtClean="0"/>
              <a:t>Doctoral degree</a:t>
            </a:r>
          </a:p>
          <a:p>
            <a:pPr lvl="1"/>
            <a:r>
              <a:rPr lang="en-US" dirty="0" smtClean="0"/>
              <a:t>Clinical</a:t>
            </a:r>
          </a:p>
          <a:p>
            <a:pPr lvl="2"/>
            <a:r>
              <a:rPr lang="en-US" dirty="0" smtClean="0"/>
              <a:t>Counseling Psychology PhD</a:t>
            </a:r>
          </a:p>
          <a:p>
            <a:pPr lvl="2"/>
            <a:r>
              <a:rPr lang="en-US" dirty="0" smtClean="0"/>
              <a:t>Clinical Psychology PhD</a:t>
            </a:r>
          </a:p>
          <a:p>
            <a:pPr lvl="2"/>
            <a:r>
              <a:rPr lang="en-US" dirty="0" err="1" smtClean="0"/>
              <a:t>PsyD</a:t>
            </a:r>
            <a:endParaRPr lang="en-US" dirty="0" smtClean="0"/>
          </a:p>
          <a:p>
            <a:pPr lvl="1"/>
            <a:r>
              <a:rPr lang="en-US" dirty="0" smtClean="0"/>
              <a:t>Non-clinical</a:t>
            </a:r>
          </a:p>
          <a:p>
            <a:pPr lvl="2"/>
            <a:r>
              <a:rPr lang="en-US" dirty="0"/>
              <a:t>Psychology (e.g., Social, Development)</a:t>
            </a:r>
          </a:p>
          <a:p>
            <a:pPr lvl="2"/>
            <a:r>
              <a:rPr lang="en-US" dirty="0" smtClean="0"/>
              <a:t>Human Development &amp; Family Studies</a:t>
            </a:r>
          </a:p>
          <a:p>
            <a:pPr lvl="2"/>
            <a:r>
              <a:rPr lang="en-US" dirty="0" smtClean="0"/>
              <a:t>Educational Psychology</a:t>
            </a:r>
          </a:p>
          <a:p>
            <a:pPr lvl="2"/>
            <a:endParaRPr lang="en-US" dirty="0" smtClean="0"/>
          </a:p>
          <a:p>
            <a:pPr lvl="2"/>
            <a:endParaRPr lang="en-US" dirty="0" smtClean="0"/>
          </a:p>
        </p:txBody>
      </p:sp>
    </p:spTree>
    <p:extLst>
      <p:ext uri="{BB962C8B-B14F-4D97-AF65-F5344CB8AC3E}">
        <p14:creationId xmlns:p14="http://schemas.microsoft.com/office/powerpoint/2010/main" val="1377228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a:t>
            </a:r>
            <a:r>
              <a:rPr lang="en-US" dirty="0" smtClean="0"/>
              <a:t>you </a:t>
            </a:r>
            <a:r>
              <a:rPr lang="en-US" dirty="0" smtClean="0"/>
              <a:t>get in to grad school?</a:t>
            </a:r>
            <a:endParaRPr lang="en-US" dirty="0"/>
          </a:p>
        </p:txBody>
      </p:sp>
      <p:sp>
        <p:nvSpPr>
          <p:cNvPr id="3" name="Content Placeholder 2"/>
          <p:cNvSpPr>
            <a:spLocks noGrp="1"/>
          </p:cNvSpPr>
          <p:nvPr>
            <p:ph idx="1"/>
          </p:nvPr>
        </p:nvSpPr>
        <p:spPr>
          <a:xfrm>
            <a:off x="680321" y="2336873"/>
            <a:ext cx="9613861" cy="2798463"/>
          </a:xfrm>
        </p:spPr>
        <p:txBody>
          <a:bodyPr/>
          <a:lstStyle/>
          <a:p>
            <a:r>
              <a:rPr lang="en-US" dirty="0" smtClean="0"/>
              <a:t>Get a mentor! (someone to guide you through the process)</a:t>
            </a:r>
          </a:p>
          <a:p>
            <a:r>
              <a:rPr lang="en-US" dirty="0" smtClean="0"/>
              <a:t>The </a:t>
            </a:r>
            <a:r>
              <a:rPr lang="en-US" dirty="0" smtClean="0"/>
              <a:t>Big </a:t>
            </a:r>
            <a:r>
              <a:rPr lang="en-US" dirty="0" smtClean="0"/>
              <a:t>5</a:t>
            </a:r>
          </a:p>
          <a:p>
            <a:pPr marL="914400" lvl="1" indent="-457200">
              <a:buFont typeface="+mj-lt"/>
              <a:buAutoNum type="arabicPeriod"/>
            </a:pPr>
            <a:r>
              <a:rPr lang="en-US" dirty="0" smtClean="0"/>
              <a:t>Scores (GRE/GPA)</a:t>
            </a:r>
          </a:p>
          <a:p>
            <a:pPr marL="914400" lvl="1" indent="-457200">
              <a:buFont typeface="+mj-lt"/>
              <a:buAutoNum type="arabicPeriod"/>
            </a:pPr>
            <a:r>
              <a:rPr lang="en-US" dirty="0" smtClean="0"/>
              <a:t>Fit </a:t>
            </a:r>
            <a:r>
              <a:rPr lang="en-US" dirty="0" smtClean="0"/>
              <a:t>(between you and them)</a:t>
            </a:r>
          </a:p>
          <a:p>
            <a:pPr marL="914400" lvl="1" indent="-457200">
              <a:buFont typeface="+mj-lt"/>
              <a:buAutoNum type="arabicPeriod"/>
            </a:pPr>
            <a:r>
              <a:rPr lang="en-US" dirty="0" smtClean="0"/>
              <a:t>Research </a:t>
            </a:r>
            <a:r>
              <a:rPr lang="en-US" dirty="0" smtClean="0"/>
              <a:t>experience (this is ideally where you get a mentor)</a:t>
            </a:r>
            <a:endParaRPr lang="en-US" dirty="0" smtClean="0"/>
          </a:p>
          <a:p>
            <a:pPr marL="914400" lvl="1" indent="-457200">
              <a:buFont typeface="+mj-lt"/>
              <a:buAutoNum type="arabicPeriod"/>
            </a:pPr>
            <a:r>
              <a:rPr lang="en-US" dirty="0" smtClean="0"/>
              <a:t>Letters of recommendation</a:t>
            </a:r>
          </a:p>
          <a:p>
            <a:pPr marL="914400" lvl="1" indent="-457200">
              <a:buFont typeface="+mj-lt"/>
              <a:buAutoNum type="arabicPeriod"/>
            </a:pPr>
            <a:r>
              <a:rPr lang="en-US" dirty="0"/>
              <a:t>Personal Statement</a:t>
            </a:r>
          </a:p>
          <a:p>
            <a:pPr marL="914400" lvl="1" indent="-457200">
              <a:buFont typeface="+mj-lt"/>
              <a:buAutoNum type="arabicPeriod"/>
            </a:pPr>
            <a:endParaRPr lang="en-US" dirty="0" smtClean="0"/>
          </a:p>
        </p:txBody>
      </p:sp>
    </p:spTree>
    <p:extLst>
      <p:ext uri="{BB962C8B-B14F-4D97-AF65-F5344CB8AC3E}">
        <p14:creationId xmlns:p14="http://schemas.microsoft.com/office/powerpoint/2010/main" val="934528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GRE/GPA</a:t>
            </a:r>
            <a:endParaRPr lang="en-US" dirty="0"/>
          </a:p>
        </p:txBody>
      </p:sp>
      <p:sp>
        <p:nvSpPr>
          <p:cNvPr id="3" name="Content Placeholder 2"/>
          <p:cNvSpPr>
            <a:spLocks noGrp="1"/>
          </p:cNvSpPr>
          <p:nvPr>
            <p:ph idx="1"/>
          </p:nvPr>
        </p:nvSpPr>
        <p:spPr>
          <a:xfrm>
            <a:off x="680321" y="2336872"/>
            <a:ext cx="9973251" cy="4300691"/>
          </a:xfrm>
        </p:spPr>
        <p:txBody>
          <a:bodyPr>
            <a:normAutofit/>
          </a:bodyPr>
          <a:lstStyle/>
          <a:p>
            <a:r>
              <a:rPr lang="en-US" dirty="0" smtClean="0"/>
              <a:t>Why does it matter?</a:t>
            </a:r>
          </a:p>
          <a:p>
            <a:pPr lvl="1"/>
            <a:r>
              <a:rPr lang="en-US" dirty="0" smtClean="0"/>
              <a:t>Initial screening (easy way to separate wheat/tares)</a:t>
            </a:r>
          </a:p>
          <a:p>
            <a:pPr lvl="1"/>
            <a:r>
              <a:rPr lang="en-US" dirty="0"/>
              <a:t>Evidence of preparation</a:t>
            </a:r>
          </a:p>
          <a:p>
            <a:pPr lvl="1"/>
            <a:r>
              <a:rPr lang="en-US" dirty="0" smtClean="0"/>
              <a:t>Predictor of future performance</a:t>
            </a:r>
          </a:p>
          <a:p>
            <a:r>
              <a:rPr lang="en-US" dirty="0" smtClean="0"/>
              <a:t>How well do you need to do??</a:t>
            </a:r>
          </a:p>
          <a:p>
            <a:pPr lvl="1"/>
            <a:r>
              <a:rPr lang="en-US" dirty="0"/>
              <a:t>GPA</a:t>
            </a:r>
          </a:p>
          <a:p>
            <a:pPr lvl="2"/>
            <a:r>
              <a:rPr lang="en-US" dirty="0" smtClean="0"/>
              <a:t>Typical </a:t>
            </a:r>
            <a:r>
              <a:rPr lang="en-US" dirty="0"/>
              <a:t>(3.0-3.75)</a:t>
            </a:r>
          </a:p>
          <a:p>
            <a:pPr lvl="2"/>
            <a:r>
              <a:rPr lang="en-US" dirty="0" smtClean="0"/>
              <a:t>Ideal </a:t>
            </a:r>
            <a:r>
              <a:rPr lang="en-US" dirty="0"/>
              <a:t>(3.75&lt;)</a:t>
            </a:r>
          </a:p>
          <a:p>
            <a:pPr lvl="1"/>
            <a:r>
              <a:rPr lang="en-US" dirty="0" smtClean="0"/>
              <a:t>GRE</a:t>
            </a:r>
          </a:p>
          <a:p>
            <a:pPr lvl="2"/>
            <a:r>
              <a:rPr lang="en-US" dirty="0" smtClean="0"/>
              <a:t>Typical: </a:t>
            </a:r>
            <a:r>
              <a:rPr lang="en-US" dirty="0" smtClean="0"/>
              <a:t>Verbal (60%-80%; ~153-159), </a:t>
            </a:r>
            <a:r>
              <a:rPr lang="en-US" dirty="0"/>
              <a:t>Quant </a:t>
            </a:r>
            <a:r>
              <a:rPr lang="en-US" dirty="0" smtClean="0"/>
              <a:t>(40%-60%; ~150-155), </a:t>
            </a:r>
            <a:r>
              <a:rPr lang="en-US" dirty="0"/>
              <a:t>Analytical </a:t>
            </a:r>
            <a:r>
              <a:rPr lang="en-US" dirty="0" smtClean="0"/>
              <a:t>(3)</a:t>
            </a:r>
            <a:endParaRPr lang="en-US" dirty="0"/>
          </a:p>
          <a:p>
            <a:pPr lvl="2"/>
            <a:r>
              <a:rPr lang="en-US" dirty="0" smtClean="0"/>
              <a:t>Ideal: </a:t>
            </a:r>
            <a:r>
              <a:rPr lang="en-US" dirty="0" smtClean="0"/>
              <a:t>Verbal (80%&lt;; ~160), </a:t>
            </a:r>
            <a:r>
              <a:rPr lang="en-US" dirty="0"/>
              <a:t>Quant </a:t>
            </a:r>
            <a:r>
              <a:rPr lang="en-US" dirty="0" smtClean="0"/>
              <a:t>(60%&lt;; ~156), </a:t>
            </a:r>
            <a:r>
              <a:rPr lang="en-US" dirty="0"/>
              <a:t>Analytical </a:t>
            </a:r>
            <a:r>
              <a:rPr lang="en-US" dirty="0" smtClean="0"/>
              <a:t>(4-5)</a:t>
            </a:r>
            <a:endParaRPr lang="en-US" dirty="0"/>
          </a:p>
          <a:p>
            <a:pPr lvl="1"/>
            <a:endParaRPr lang="en-US" dirty="0" smtClean="0"/>
          </a:p>
        </p:txBody>
      </p:sp>
    </p:spTree>
    <p:extLst>
      <p:ext uri="{BB962C8B-B14F-4D97-AF65-F5344CB8AC3E}">
        <p14:creationId xmlns:p14="http://schemas.microsoft.com/office/powerpoint/2010/main" val="888242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Fit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Why does it matter?</a:t>
            </a:r>
          </a:p>
          <a:p>
            <a:pPr lvl="1"/>
            <a:r>
              <a:rPr lang="en-US" dirty="0"/>
              <a:t>Many programs are mentor-based (someone has to pick you)</a:t>
            </a:r>
          </a:p>
          <a:p>
            <a:pPr lvl="1"/>
            <a:r>
              <a:rPr lang="en-US" dirty="0" smtClean="0"/>
              <a:t>It’s better for both parties</a:t>
            </a:r>
          </a:p>
          <a:p>
            <a:r>
              <a:rPr lang="en-US" dirty="0" smtClean="0"/>
              <a:t>How do you know it?</a:t>
            </a:r>
          </a:p>
          <a:p>
            <a:pPr lvl="1"/>
            <a:r>
              <a:rPr lang="en-US" dirty="0" smtClean="0"/>
              <a:t>Identify your own research interests</a:t>
            </a:r>
          </a:p>
          <a:p>
            <a:pPr lvl="1"/>
            <a:r>
              <a:rPr lang="en-US" dirty="0" smtClean="0"/>
              <a:t>Research people and </a:t>
            </a:r>
            <a:r>
              <a:rPr lang="en-US" dirty="0" smtClean="0"/>
              <a:t>programs (if concerned about culture, talk to grad </a:t>
            </a:r>
            <a:r>
              <a:rPr lang="en-US" smtClean="0"/>
              <a:t>students there)</a:t>
            </a:r>
            <a:endParaRPr lang="en-US" dirty="0" smtClean="0"/>
          </a:p>
          <a:p>
            <a:pPr lvl="1"/>
            <a:r>
              <a:rPr lang="en-US" dirty="0" smtClean="0"/>
              <a:t>Pick people/programs that match your interests/goals</a:t>
            </a:r>
          </a:p>
          <a:p>
            <a:pPr lvl="1"/>
            <a:r>
              <a:rPr lang="en-US" dirty="0" smtClean="0"/>
              <a:t>Reach out to potential mentors</a:t>
            </a:r>
          </a:p>
          <a:p>
            <a:pPr lvl="2"/>
            <a:r>
              <a:rPr lang="en-US" dirty="0" smtClean="0"/>
              <a:t>Initial email:</a:t>
            </a:r>
          </a:p>
          <a:p>
            <a:pPr lvl="3"/>
            <a:r>
              <a:rPr lang="en-US" dirty="0" smtClean="0"/>
              <a:t>Briefly introduce yourself</a:t>
            </a:r>
          </a:p>
          <a:p>
            <a:pPr lvl="3"/>
            <a:r>
              <a:rPr lang="en-US" dirty="0" smtClean="0"/>
              <a:t>Are they taking students?</a:t>
            </a:r>
          </a:p>
          <a:p>
            <a:pPr lvl="3"/>
            <a:r>
              <a:rPr lang="en-US" dirty="0" smtClean="0"/>
              <a:t>What are they currently studying?</a:t>
            </a:r>
          </a:p>
          <a:p>
            <a:pPr lvl="3"/>
            <a:r>
              <a:rPr lang="en-US" dirty="0" smtClean="0"/>
              <a:t>Do they see it as a good fit?</a:t>
            </a:r>
          </a:p>
          <a:p>
            <a:pPr lvl="2"/>
            <a:r>
              <a:rPr lang="en-US" dirty="0" smtClean="0"/>
              <a:t>If they aren’t taking students and/or it isn’t a good fit, follow-up with them and ask for suggestions for other people/places.  </a:t>
            </a:r>
          </a:p>
        </p:txBody>
      </p:sp>
    </p:spTree>
    <p:extLst>
      <p:ext uri="{BB962C8B-B14F-4D97-AF65-F5344CB8AC3E}">
        <p14:creationId xmlns:p14="http://schemas.microsoft.com/office/powerpoint/2010/main" val="1578275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Research Experience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Why does it matter?</a:t>
            </a:r>
          </a:p>
          <a:p>
            <a:pPr lvl="1"/>
            <a:r>
              <a:rPr lang="en-US" dirty="0" smtClean="0"/>
              <a:t>Looks good on resume/CV</a:t>
            </a:r>
          </a:p>
          <a:p>
            <a:pPr lvl="1"/>
            <a:r>
              <a:rPr lang="en-US" dirty="0" smtClean="0"/>
              <a:t>Makes for the best letters of rec</a:t>
            </a:r>
          </a:p>
          <a:p>
            <a:pPr lvl="1"/>
            <a:r>
              <a:rPr lang="en-US" dirty="0" smtClean="0"/>
              <a:t>Helps you know what you want to do</a:t>
            </a:r>
          </a:p>
          <a:p>
            <a:pPr lvl="1"/>
            <a:r>
              <a:rPr lang="en-US" dirty="0" smtClean="0"/>
              <a:t>Knowledge/skills</a:t>
            </a:r>
          </a:p>
          <a:p>
            <a:pPr lvl="1"/>
            <a:r>
              <a:rPr lang="en-US" dirty="0" smtClean="0"/>
              <a:t>Grad school prep</a:t>
            </a:r>
          </a:p>
          <a:p>
            <a:r>
              <a:rPr lang="en-US" dirty="0" smtClean="0"/>
              <a:t>How do you get it?</a:t>
            </a:r>
          </a:p>
          <a:p>
            <a:pPr lvl="1"/>
            <a:r>
              <a:rPr lang="en-US" dirty="0" smtClean="0"/>
              <a:t>Find professors with matching interests in Psychology, MFHD, Education, Business, Sociology, Social Work, etc.</a:t>
            </a:r>
          </a:p>
          <a:p>
            <a:pPr lvl="1"/>
            <a:r>
              <a:rPr lang="en-US" dirty="0" smtClean="0"/>
              <a:t>The better fit to your interests/goals the better.</a:t>
            </a:r>
          </a:p>
          <a:p>
            <a:pPr lvl="1"/>
            <a:r>
              <a:rPr lang="en-US" dirty="0" smtClean="0"/>
              <a:t>Contact them about positions in their lab.  </a:t>
            </a:r>
          </a:p>
          <a:p>
            <a:pPr lvl="1"/>
            <a:r>
              <a:rPr lang="en-US" dirty="0" smtClean="0"/>
              <a:t>Work hard (attention to detail, reliability, innovative, punctuality, passion, etc.)</a:t>
            </a:r>
          </a:p>
          <a:p>
            <a:pPr lvl="1"/>
            <a:r>
              <a:rPr lang="en-US" dirty="0" smtClean="0"/>
              <a:t>Try to get products – i.e., things that can go on your resume (software skills, poster presentations, papers, etc.)</a:t>
            </a:r>
            <a:endParaRPr lang="en-US" dirty="0"/>
          </a:p>
          <a:p>
            <a:pPr marL="457200" lvl="1" indent="0">
              <a:buNone/>
            </a:pPr>
            <a:endParaRPr lang="en-US" dirty="0" smtClean="0"/>
          </a:p>
        </p:txBody>
      </p:sp>
    </p:spTree>
    <p:extLst>
      <p:ext uri="{BB962C8B-B14F-4D97-AF65-F5344CB8AC3E}">
        <p14:creationId xmlns:p14="http://schemas.microsoft.com/office/powerpoint/2010/main" val="1885937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Letters of Recommendation</a:t>
            </a:r>
            <a:endParaRPr lang="en-US" dirty="0"/>
          </a:p>
        </p:txBody>
      </p:sp>
      <p:sp>
        <p:nvSpPr>
          <p:cNvPr id="3" name="Content Placeholder 2"/>
          <p:cNvSpPr>
            <a:spLocks noGrp="1"/>
          </p:cNvSpPr>
          <p:nvPr>
            <p:ph idx="1"/>
          </p:nvPr>
        </p:nvSpPr>
        <p:spPr>
          <a:xfrm>
            <a:off x="680321" y="2336872"/>
            <a:ext cx="9613861" cy="4227213"/>
          </a:xfrm>
        </p:spPr>
        <p:txBody>
          <a:bodyPr>
            <a:normAutofit fontScale="92500" lnSpcReduction="10000"/>
          </a:bodyPr>
          <a:lstStyle/>
          <a:p>
            <a:r>
              <a:rPr lang="en-US" dirty="0" smtClean="0"/>
              <a:t>Why do they matter?</a:t>
            </a:r>
          </a:p>
          <a:p>
            <a:pPr lvl="1"/>
            <a:r>
              <a:rPr lang="en-US" dirty="0" smtClean="0"/>
              <a:t>Third party reference</a:t>
            </a:r>
          </a:p>
          <a:p>
            <a:pPr lvl="1"/>
            <a:r>
              <a:rPr lang="en-US" dirty="0" smtClean="0"/>
              <a:t>Rich look at your personality, skills, work ethic, etc.</a:t>
            </a:r>
          </a:p>
          <a:p>
            <a:pPr lvl="1"/>
            <a:r>
              <a:rPr lang="en-US" dirty="0" smtClean="0"/>
              <a:t>Narrative of your experience/training</a:t>
            </a:r>
          </a:p>
          <a:p>
            <a:pPr lvl="1"/>
            <a:r>
              <a:rPr lang="en-US" dirty="0" smtClean="0"/>
              <a:t>We trust our peers</a:t>
            </a:r>
          </a:p>
          <a:p>
            <a:r>
              <a:rPr lang="en-US" dirty="0" smtClean="0"/>
              <a:t>How do you get good ones?</a:t>
            </a:r>
          </a:p>
          <a:p>
            <a:pPr lvl="1"/>
            <a:r>
              <a:rPr lang="en-US" dirty="0" smtClean="0"/>
              <a:t>Ranking of letters</a:t>
            </a:r>
          </a:p>
          <a:p>
            <a:pPr marL="1257300" lvl="2" indent="-342900">
              <a:buFont typeface="+mj-lt"/>
              <a:buAutoNum type="arabicPeriod"/>
            </a:pPr>
            <a:r>
              <a:rPr lang="en-US" dirty="0" smtClean="0"/>
              <a:t>Research experience (may mean getting into more than one lab)</a:t>
            </a:r>
          </a:p>
          <a:p>
            <a:pPr marL="1257300" lvl="2" indent="-342900">
              <a:buFont typeface="+mj-lt"/>
              <a:buAutoNum type="arabicPeriod"/>
            </a:pPr>
            <a:r>
              <a:rPr lang="en-US" dirty="0" smtClean="0"/>
              <a:t>TA or applied experience</a:t>
            </a:r>
          </a:p>
          <a:p>
            <a:pPr marL="1257300" lvl="2" indent="-342900">
              <a:buFont typeface="+mj-lt"/>
              <a:buAutoNum type="arabicPeriod"/>
            </a:pPr>
            <a:r>
              <a:rPr lang="en-US" dirty="0" smtClean="0"/>
              <a:t>Teacher you took class from</a:t>
            </a:r>
          </a:p>
          <a:p>
            <a:pPr marL="1257300" lvl="2" indent="-342900">
              <a:buFont typeface="+mj-lt"/>
              <a:buAutoNum type="arabicPeriod"/>
            </a:pPr>
            <a:r>
              <a:rPr lang="en-US" dirty="0" smtClean="0"/>
              <a:t>Employer or personal reference (bishop, etc.)</a:t>
            </a:r>
          </a:p>
          <a:p>
            <a:pPr lvl="1"/>
            <a:r>
              <a:rPr lang="en-US" dirty="0" smtClean="0"/>
              <a:t>Strategize about who to choose</a:t>
            </a:r>
          </a:p>
          <a:p>
            <a:pPr lvl="1"/>
            <a:r>
              <a:rPr lang="en-US" dirty="0" smtClean="0"/>
              <a:t>Strategize with them about what to include in letters</a:t>
            </a:r>
          </a:p>
          <a:p>
            <a:pPr lvl="1"/>
            <a:r>
              <a:rPr lang="en-US" dirty="0" smtClean="0"/>
              <a:t>Make it easy for them</a:t>
            </a:r>
            <a:endParaRPr lang="en-US" dirty="0"/>
          </a:p>
        </p:txBody>
      </p:sp>
    </p:spTree>
    <p:extLst>
      <p:ext uri="{BB962C8B-B14F-4D97-AF65-F5344CB8AC3E}">
        <p14:creationId xmlns:p14="http://schemas.microsoft.com/office/powerpoint/2010/main" val="372740343"/>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Berlin</Template>
  <TotalTime>125</TotalTime>
  <Words>883</Words>
  <Application>Microsoft Office PowerPoint</Application>
  <PresentationFormat>Widescreen</PresentationFormat>
  <Paragraphs>135</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Trebuchet MS</vt:lpstr>
      <vt:lpstr>Berlin</vt:lpstr>
      <vt:lpstr>Getting Into Grad School</vt:lpstr>
      <vt:lpstr>What do you want to do with your life?</vt:lpstr>
      <vt:lpstr>What can you do with a psychology degree?</vt:lpstr>
      <vt:lpstr>What degree/program will get you there?</vt:lpstr>
      <vt:lpstr>How do you get in to grad school?</vt:lpstr>
      <vt:lpstr>(1) GRE/GPA</vt:lpstr>
      <vt:lpstr>(2) Fit</vt:lpstr>
      <vt:lpstr>(3) Research Experience</vt:lpstr>
      <vt:lpstr>(4) Letters of Recommendation</vt:lpstr>
      <vt:lpstr>(5) Personal Statement</vt:lpstr>
      <vt:lpstr>Git-R-Done!</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Hardy</dc:creator>
  <cp:lastModifiedBy>Sam Hardy</cp:lastModifiedBy>
  <cp:revision>29</cp:revision>
  <dcterms:created xsi:type="dcterms:W3CDTF">2015-10-21T22:28:35Z</dcterms:created>
  <dcterms:modified xsi:type="dcterms:W3CDTF">2018-05-22T23:02:03Z</dcterms:modified>
</cp:coreProperties>
</file>